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2" r:id="rId3"/>
    <p:sldId id="327" r:id="rId4"/>
    <p:sldId id="332" r:id="rId5"/>
    <p:sldId id="337" r:id="rId6"/>
    <p:sldId id="340" r:id="rId7"/>
    <p:sldId id="333" r:id="rId8"/>
    <p:sldId id="341" r:id="rId9"/>
    <p:sldId id="330" r:id="rId10"/>
    <p:sldId id="342" r:id="rId11"/>
    <p:sldId id="343" r:id="rId12"/>
    <p:sldId id="344" r:id="rId13"/>
    <p:sldId id="336" r:id="rId14"/>
    <p:sldId id="331" r:id="rId15"/>
    <p:sldId id="33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41"/>
    <a:srgbClr val="C4262E"/>
    <a:srgbClr val="BED600"/>
    <a:srgbClr val="55A618"/>
    <a:srgbClr val="001D77"/>
    <a:srgbClr val="E9994A"/>
    <a:srgbClr val="00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11CFB-58A7-4166-9E19-5774907E7EB8}" v="2" dt="2018-09-18T21:12:46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86674" autoAdjust="0"/>
  </p:normalViewPr>
  <p:slideViewPr>
    <p:cSldViewPr>
      <p:cViewPr varScale="1">
        <p:scale>
          <a:sx n="82" d="100"/>
          <a:sy n="82" d="100"/>
        </p:scale>
        <p:origin x="184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p-Shing Fan" userId="6eb723de33c41547" providerId="LiveId" clId="{E7C9DFBC-F3C7-4D0A-8E8C-41D48FCB5BBD}"/>
    <pc:docChg chg="custSel modMainMaster">
      <pc:chgData name="Ip-Shing Fan" userId="6eb723de33c41547" providerId="LiveId" clId="{E7C9DFBC-F3C7-4D0A-8E8C-41D48FCB5BBD}" dt="2018-09-18T21:12:46.857" v="1" actId="14100"/>
      <pc:docMkLst>
        <pc:docMk/>
      </pc:docMkLst>
      <pc:sldMasterChg chg="delSp modSp">
        <pc:chgData name="Ip-Shing Fan" userId="6eb723de33c41547" providerId="LiveId" clId="{E7C9DFBC-F3C7-4D0A-8E8C-41D48FCB5BBD}" dt="2018-09-18T21:12:46.857" v="1" actId="14100"/>
        <pc:sldMasterMkLst>
          <pc:docMk/>
          <pc:sldMasterMk cId="0" sldId="2147483648"/>
        </pc:sldMasterMkLst>
        <pc:spChg chg="mod">
          <ac:chgData name="Ip-Shing Fan" userId="6eb723de33c41547" providerId="LiveId" clId="{E7C9DFBC-F3C7-4D0A-8E8C-41D48FCB5BBD}" dt="2018-09-18T21:12:46.857" v="1" actId="14100"/>
          <ac:spMkLst>
            <pc:docMk/>
            <pc:sldMasterMk cId="0" sldId="2147483648"/>
            <ac:spMk id="1026" creationId="{00000000-0000-0000-0000-000000000000}"/>
          </ac:spMkLst>
        </pc:spChg>
        <pc:picChg chg="del">
          <ac:chgData name="Ip-Shing Fan" userId="6eb723de33c41547" providerId="LiveId" clId="{E7C9DFBC-F3C7-4D0A-8E8C-41D48FCB5BBD}" dt="2018-09-18T21:12:41.678" v="0" actId="478"/>
          <ac:picMkLst>
            <pc:docMk/>
            <pc:sldMasterMk cId="0" sldId="2147483648"/>
            <ac:picMk id="8" creationId="{00000000-0000-0000-0000-000000000000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A6688F-4DF4-446F-897F-495C93049B1D}" type="datetimeFigureOut">
              <a:rPr lang="en-GB"/>
              <a:pPr>
                <a:defRPr/>
              </a:pPr>
              <a:t>19/09/2018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9F06A3-16C9-4074-8D2C-094CE36B76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7378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ECF019-532D-439D-A6DA-B8415F3BD7DD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768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2 Name Changes + Intro Text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37CE51-F78C-4B36-8D88-AFFEAFC64F23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775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2 Name Changes + Intro Text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862F60-B6F1-4926-A743-C12DC468BFB6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146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Bid is a</a:t>
            </a:r>
            <a:r>
              <a:rPr lang="en-GB" sz="1200" dirty="0"/>
              <a:t> big job, </a:t>
            </a:r>
          </a:p>
          <a:p>
            <a:r>
              <a:rPr lang="en-GB" sz="1200" dirty="0"/>
              <a:t>Special projects such as our schools challenge competition have to be bid for as separate SFR</a:t>
            </a:r>
          </a:p>
          <a:p>
            <a:r>
              <a:rPr lang="en-GB" sz="1200" dirty="0"/>
              <a:t>Everything needs detailed justification, &amp; which month for each amount</a:t>
            </a:r>
          </a:p>
          <a:p>
            <a:r>
              <a:rPr lang="en-GB" sz="1200" dirty="0"/>
              <a:t>Keep within authorised and in HQ’s good books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06A3-16C9-4074-8D2C-094CE36B76D1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724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TNMOC 20 members at about £20 each, £5 income each</a:t>
            </a:r>
          </a:p>
          <a:p>
            <a:r>
              <a:rPr lang="en-GB" dirty="0"/>
              <a:t>Schools prizes 2016 presented Jan 2017 £888, plus £929 actual for 2017 = £1917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06A3-16C9-4074-8D2C-094CE36B76D1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03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thank the committee for arranging the meetings within the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06A3-16C9-4074-8D2C-094CE36B76D1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868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D0069-ADF5-419E-8248-30A9E25C2CA7}" type="datetimeFigureOut">
              <a:rPr lang="en-GB"/>
              <a:pPr>
                <a:defRPr/>
              </a:pPr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D86B-AA64-4FFE-8E91-41DACDF7D1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10180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B2C8-AC80-4CB9-9CEF-FCA89A00DA33}" type="datetimeFigureOut">
              <a:rPr lang="en-GB"/>
              <a:pPr>
                <a:defRPr/>
              </a:pPr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74459-D761-4A35-8C88-483B41CB9A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52501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BDEE-EFDC-46B3-94D1-2165282F4A90}" type="datetimeFigureOut">
              <a:rPr lang="en-GB"/>
              <a:pPr>
                <a:defRPr/>
              </a:pPr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200F4-A1C8-42F3-BCD1-099BBEFAB0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84950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274638"/>
            <a:ext cx="4608289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B941-72D5-4090-A44B-D4B8190D6E5B}" type="datetimeFigureOut">
              <a:rPr lang="en-GB"/>
              <a:pPr>
                <a:defRPr/>
              </a:pPr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C3AC-F25A-498D-9F41-9D7689C262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01025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3E6-ED3C-469B-9E2E-D11D52D8A757}" type="datetimeFigureOut">
              <a:rPr lang="en-GB"/>
              <a:pPr>
                <a:defRPr/>
              </a:pPr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D61D4-6E5E-4129-8DDB-A9D9F3A326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18503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E6443-AFE4-453C-9086-C47147AABB19}" type="datetimeFigureOut">
              <a:rPr lang="en-GB"/>
              <a:pPr>
                <a:defRPr/>
              </a:pPr>
              <a:t>19/09/2018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09159-6B90-4872-B901-305A74D041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28659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68D0-EF31-4A5E-93FF-AE9B9C3605E9}" type="datetimeFigureOut">
              <a:rPr lang="en-GB"/>
              <a:pPr>
                <a:defRPr/>
              </a:pPr>
              <a:t>19/09/2018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CCA10-7590-42D9-BBC2-3238AED7D5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0002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D1B39-3C3A-4DCF-967A-372FFA6E73CD}" type="datetimeFigureOut">
              <a:rPr lang="en-GB"/>
              <a:pPr>
                <a:defRPr/>
              </a:pPr>
              <a:t>19/09/2018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DBC52-CBB0-48A2-BB02-8B0AA887DF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09774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C468-E214-4989-A7BA-93EF2CFC0B88}" type="datetimeFigureOut">
              <a:rPr lang="en-GB"/>
              <a:pPr>
                <a:defRPr/>
              </a:pPr>
              <a:t>19/09/2018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E7113-0E61-41C3-8895-2594F76AD2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52335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1507-0AB5-46F6-A48D-EC5E754D0F6F}" type="datetimeFigureOut">
              <a:rPr lang="en-GB"/>
              <a:pPr>
                <a:defRPr/>
              </a:pPr>
              <a:t>19/09/2018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BEA9F-2894-41A9-A4D8-94681D816D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29752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9DE6-2E2D-4070-A42C-832D3C7677F0}" type="datetimeFigureOut">
              <a:rPr lang="en-GB"/>
              <a:pPr>
                <a:defRPr/>
              </a:pPr>
              <a:t>19/09/2018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67D5C-590C-4FFC-A7CD-206951775E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23884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39975" y="274638"/>
            <a:ext cx="6346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18AC06-7B4C-45F5-87E2-4EEBF9AAB956}" type="datetimeFigureOut">
              <a:rPr lang="en-GB"/>
              <a:pPr>
                <a:defRPr/>
              </a:pPr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C346B594-B27A-49C9-AEB6-EBA1D6A13DBE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7" descr="Z:\fan_doc\BCS\20090921 New Launch\Bedford_col_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23463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694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94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94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94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94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694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694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694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694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69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195263"/>
            <a:ext cx="549275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63500" y="6464300"/>
            <a:ext cx="9010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694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694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694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© BCS, The Chartered Institute for IT, is the business name of The British Computer Society (Registered charity no. 292786) 2013</a:t>
            </a: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339975" y="274638"/>
            <a:ext cx="5688409" cy="1143000"/>
          </a:xfrm>
        </p:spPr>
        <p:txBody>
          <a:bodyPr/>
          <a:lstStyle/>
          <a:p>
            <a:r>
              <a:rPr lang="en-GB" altLang="en-US" dirty="0"/>
              <a:t>Treasurer’s Report</a:t>
            </a:r>
            <a:br>
              <a:rPr lang="en-GB" altLang="en-US" dirty="0"/>
            </a:br>
            <a:r>
              <a:rPr lang="en-GB" altLang="en-US" sz="3200" dirty="0"/>
              <a:t>Dr Richard Maddison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D6F59F-CF20-42D5-BBF7-688E25305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n-GB" b="1" dirty="0"/>
              <a:t>Job description</a:t>
            </a:r>
          </a:p>
          <a:p>
            <a:r>
              <a:rPr lang="en-GB" sz="1800" dirty="0"/>
              <a:t>Each March bid for next year (Sept to Aug) budget, get decision in August</a:t>
            </a:r>
          </a:p>
          <a:p>
            <a:r>
              <a:rPr lang="en-GB" sz="1800" dirty="0"/>
              <a:t>Keep a Forecast Outturn spreadsheet</a:t>
            </a:r>
          </a:p>
          <a:p>
            <a:r>
              <a:rPr lang="en-GB" sz="1800" dirty="0"/>
              <a:t>Attend committee meetings, report on financial position, emails</a:t>
            </a:r>
          </a:p>
          <a:p>
            <a:r>
              <a:rPr lang="en-GB" sz="1800" dirty="0"/>
              <a:t>Liaise with BCS HQ</a:t>
            </a:r>
          </a:p>
          <a:p>
            <a:r>
              <a:rPr lang="en-GB" sz="1800" dirty="0"/>
              <a:t>Deal with End-of-year issues, accruals, produce accounts</a:t>
            </a:r>
          </a:p>
          <a:p>
            <a:endParaRPr lang="en-GB" sz="1000" dirty="0"/>
          </a:p>
          <a:p>
            <a:r>
              <a:rPr lang="en-GB" b="1" dirty="0"/>
              <a:t>2017-8</a:t>
            </a:r>
          </a:p>
          <a:p>
            <a:pPr>
              <a:tabLst>
                <a:tab pos="7772400" algn="r"/>
              </a:tabLst>
            </a:pPr>
            <a:r>
              <a:rPr lang="en-GB" sz="1800" dirty="0"/>
              <a:t>Bid in March 2017 was £4150 Meetings including TNMOC £2200, </a:t>
            </a:r>
            <a:br>
              <a:rPr lang="en-GB" sz="1800" dirty="0"/>
            </a:br>
            <a:r>
              <a:rPr lang="en-GB" sz="1800" dirty="0"/>
              <a:t>Student prizes £800, Schools Challenge £1050. 	£4150</a:t>
            </a:r>
          </a:p>
          <a:p>
            <a:pPr>
              <a:tabLst>
                <a:tab pos="7772400" algn="r"/>
              </a:tabLst>
            </a:pPr>
            <a:r>
              <a:rPr lang="en-GB" sz="1800" dirty="0"/>
              <a:t>All authorised, so Total available 	£4150</a:t>
            </a:r>
          </a:p>
          <a:p>
            <a:pPr>
              <a:tabLst>
                <a:tab pos="7315200" algn="r"/>
              </a:tabLst>
            </a:pPr>
            <a:endParaRPr lang="en-GB" sz="1000" dirty="0"/>
          </a:p>
          <a:p>
            <a:pPr>
              <a:tabLst>
                <a:tab pos="7315200" algn="r"/>
              </a:tabLst>
            </a:pPr>
            <a:r>
              <a:rPr lang="en-GB" sz="1800" dirty="0"/>
              <a:t>We needed extra for schools prizes for Yeas 5 &amp; 6, as previous years were for school Years 7, 8 * 9 only - so planned to spend less on meetings</a:t>
            </a:r>
          </a:p>
          <a:p>
            <a:endParaRPr lang="en-GB" sz="18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44909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339975" y="274638"/>
            <a:ext cx="5544393" cy="994122"/>
          </a:xfrm>
        </p:spPr>
        <p:txBody>
          <a:bodyPr/>
          <a:lstStyle/>
          <a:p>
            <a:r>
              <a:rPr lang="en-GB" altLang="en-US" dirty="0"/>
              <a:t>Outturn, Accounts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D6F59F-CF20-42D5-BBF7-688E25305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71600"/>
            <a:ext cx="8712968" cy="5369768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7498080" algn="r"/>
                <a:tab pos="8412480" algn="r"/>
              </a:tabLst>
            </a:pPr>
            <a:r>
              <a:rPr lang="en-GB" b="1" dirty="0"/>
              <a:t>Expenditure </a:t>
            </a:r>
            <a:r>
              <a:rPr lang="en-GB" sz="1800" dirty="0"/>
              <a:t>(excluding VAT reclaimed)	Actual	Budget</a:t>
            </a:r>
            <a:endParaRPr lang="en-GB" dirty="0"/>
          </a:p>
          <a:p>
            <a:pPr>
              <a:tabLst>
                <a:tab pos="7498080" algn="r"/>
                <a:tab pos="8412480" algn="r"/>
              </a:tabLst>
            </a:pPr>
            <a:r>
              <a:rPr lang="en-GB" sz="2000" dirty="0"/>
              <a:t>Meetings, room hire, catering, speakers travel	1107	2250</a:t>
            </a:r>
          </a:p>
          <a:p>
            <a:pPr>
              <a:tabLst>
                <a:tab pos="7498080" algn="r"/>
                <a:tab pos="8412480" algn="r"/>
              </a:tabLst>
            </a:pPr>
            <a:r>
              <a:rPr lang="en-GB" sz="2000" dirty="0"/>
              <a:t>Family day TNMOC £505; with income £100	405	</a:t>
            </a:r>
          </a:p>
          <a:p>
            <a:pPr>
              <a:tabLst>
                <a:tab pos="7498080" algn="r"/>
                <a:tab pos="8412480" algn="r"/>
              </a:tabLst>
            </a:pPr>
            <a:r>
              <a:rPr lang="en-GB" sz="2000" dirty="0"/>
              <a:t>Student prizes:  3 of 4 university students £150 each</a:t>
            </a:r>
            <a:br>
              <a:rPr lang="en-GB" sz="2000" dirty="0"/>
            </a:br>
            <a:r>
              <a:rPr lang="en-GB" sz="2000" dirty="0"/>
              <a:t>plus BCS memberships 	600	850</a:t>
            </a:r>
          </a:p>
          <a:p>
            <a:pPr>
              <a:tabLst>
                <a:tab pos="7498080" algn="r"/>
                <a:tab pos="8412480" algn="r"/>
              </a:tabLst>
            </a:pPr>
            <a:r>
              <a:rPr lang="en-GB" sz="2000" dirty="0"/>
              <a:t>Schools Challenge £784, plus £694 from 2017	1478	1050</a:t>
            </a:r>
          </a:p>
          <a:p>
            <a:pPr>
              <a:tabLst>
                <a:tab pos="7498080" algn="r"/>
                <a:tab pos="8412480" algn="r"/>
              </a:tabLst>
            </a:pPr>
            <a:r>
              <a:rPr lang="en-GB" sz="2000" dirty="0"/>
              <a:t>Total	3590	4150</a:t>
            </a:r>
          </a:p>
          <a:p>
            <a:pPr>
              <a:tabLst>
                <a:tab pos="7498080" algn="r"/>
                <a:tab pos="8412480" algn="r"/>
              </a:tabLst>
            </a:pPr>
            <a:r>
              <a:rPr lang="en-GB" b="1" dirty="0"/>
              <a:t>Budget 2017-8</a:t>
            </a:r>
          </a:p>
          <a:p>
            <a:pPr>
              <a:tabLst>
                <a:tab pos="7498080" algn="r"/>
                <a:tab pos="8412480" algn="r"/>
              </a:tabLst>
            </a:pPr>
            <a:r>
              <a:rPr lang="en-GB" sz="2000" dirty="0"/>
              <a:t>Bid £3700 + Schools Supplementary Funding £1050		4150 </a:t>
            </a:r>
          </a:p>
          <a:p>
            <a:pPr>
              <a:tabLst>
                <a:tab pos="7498080" algn="r"/>
                <a:tab pos="8412480" algn="r"/>
              </a:tabLst>
            </a:pPr>
            <a:r>
              <a:rPr lang="en-GB" sz="2000" b="1" dirty="0"/>
              <a:t>Underspend</a:t>
            </a:r>
            <a:r>
              <a:rPr lang="en-GB" sz="2000" dirty="0"/>
              <a:t>	560</a:t>
            </a:r>
          </a:p>
          <a:p>
            <a:pPr>
              <a:tabLst>
                <a:tab pos="7315200" algn="r"/>
                <a:tab pos="8229600" algn="r"/>
              </a:tabLst>
            </a:pPr>
            <a:endParaRPr lang="en-GB" sz="1000" dirty="0"/>
          </a:p>
          <a:p>
            <a:pPr>
              <a:tabLst>
                <a:tab pos="7315200" algn="r"/>
                <a:tab pos="8229600" algn="r"/>
              </a:tabLst>
            </a:pPr>
            <a:r>
              <a:rPr lang="en-GB" sz="2000" dirty="0"/>
              <a:t>Committee didn’t incur/claim any expenses: travel, printing, admin</a:t>
            </a:r>
          </a:p>
          <a:p>
            <a:pPr>
              <a:tabLst>
                <a:tab pos="7315200" algn="r"/>
                <a:tab pos="8229600" algn="r"/>
              </a:tabLst>
            </a:pPr>
            <a:r>
              <a:rPr lang="en-GB" sz="2000" dirty="0"/>
              <a:t>Rooms &amp; catering arranged for less than budget bid or free to us</a:t>
            </a:r>
          </a:p>
          <a:p>
            <a:pPr>
              <a:tabLst>
                <a:tab pos="7315200" algn="r"/>
                <a:tab pos="8229600" algn="r"/>
              </a:tabLst>
            </a:pPr>
            <a:r>
              <a:rPr lang="en-GB" sz="2000" dirty="0"/>
              <a:t>Actuals are after claiming VAT back, eg £100 became £83.33</a:t>
            </a:r>
          </a:p>
          <a:p>
            <a:pPr>
              <a:tabLst>
                <a:tab pos="7315200" algn="r"/>
                <a:tab pos="8229600" algn="r"/>
              </a:tabLst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886437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2018-9 Bid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D6F59F-CF20-42D5-BBF7-688E25305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56792"/>
            <a:ext cx="8129344" cy="5069160"/>
          </a:xfrm>
        </p:spPr>
        <p:txBody>
          <a:bodyPr/>
          <a:lstStyle/>
          <a:p>
            <a:pPr>
              <a:tabLst>
                <a:tab pos="7315200" algn="r"/>
                <a:tab pos="8229600" algn="r"/>
              </a:tabLst>
            </a:pPr>
            <a:r>
              <a:rPr lang="en-GB" b="1" dirty="0"/>
              <a:t>Bid </a:t>
            </a:r>
            <a:r>
              <a:rPr lang="en-GB" sz="1800" dirty="0"/>
              <a:t>(excluding VAT to be reclaimed)</a:t>
            </a:r>
            <a:endParaRPr lang="en-GB" dirty="0"/>
          </a:p>
          <a:p>
            <a:pPr>
              <a:tabLst>
                <a:tab pos="7315200" algn="r"/>
                <a:tab pos="8229600" algn="r"/>
              </a:tabLst>
            </a:pPr>
            <a:r>
              <a:rPr lang="en-GB" sz="2000" dirty="0"/>
              <a:t>Meetings, including TNMOC	2400</a:t>
            </a:r>
          </a:p>
          <a:p>
            <a:pPr>
              <a:tabLst>
                <a:tab pos="7315200" algn="r"/>
                <a:tab pos="8229600" algn="r"/>
              </a:tabLst>
            </a:pPr>
            <a:r>
              <a:rPr lang="en-GB" sz="2000" dirty="0"/>
              <a:t>Student prizes &amp; memberships	850	</a:t>
            </a:r>
          </a:p>
          <a:p>
            <a:pPr>
              <a:tabLst>
                <a:tab pos="7315200" algn="r"/>
                <a:tab pos="8229600" algn="r"/>
              </a:tabLst>
            </a:pPr>
            <a:r>
              <a:rPr lang="en-GB" sz="2000" dirty="0"/>
              <a:t>Schools Challenge Competition as Supplementary Funding Request (SFR)	1300</a:t>
            </a:r>
          </a:p>
          <a:p>
            <a:pPr>
              <a:tabLst>
                <a:tab pos="7315200" algn="r"/>
                <a:tab pos="8229600" algn="r"/>
              </a:tabLst>
            </a:pPr>
            <a:r>
              <a:rPr lang="en-GB" sz="2000" dirty="0"/>
              <a:t>Total 	3700</a:t>
            </a:r>
          </a:p>
          <a:p>
            <a:pPr>
              <a:tabLst>
                <a:tab pos="7315200" algn="r"/>
                <a:tab pos="8229600" algn="r"/>
              </a:tabLst>
            </a:pPr>
            <a:endParaRPr lang="en-GB" sz="2000" dirty="0"/>
          </a:p>
          <a:p>
            <a:pPr>
              <a:tabLst>
                <a:tab pos="7315200" algn="r"/>
                <a:tab pos="8229600" algn="r"/>
              </a:tabLst>
            </a:pPr>
            <a:r>
              <a:rPr lang="en-GB" sz="2000" dirty="0"/>
              <a:t>Bid made on 6 April 2018</a:t>
            </a:r>
          </a:p>
          <a:p>
            <a:pPr>
              <a:tabLst>
                <a:tab pos="7315200" algn="r"/>
                <a:tab pos="8229600" algn="r"/>
              </a:tabLst>
            </a:pPr>
            <a:r>
              <a:rPr lang="en-GB" sz="2000" dirty="0"/>
              <a:t>Allocated £2750 on 31 August 2018	2750</a:t>
            </a:r>
          </a:p>
          <a:p>
            <a:pPr>
              <a:tabLst>
                <a:tab pos="7315200" algn="r"/>
                <a:tab pos="8229600" algn="r"/>
              </a:tabLst>
            </a:pPr>
            <a:r>
              <a:rPr lang="en-GB" sz="2000"/>
              <a:t>Schools £</a:t>
            </a:r>
            <a:r>
              <a:rPr lang="en-GB" sz="2000" dirty="0"/>
              <a:t>1300 was not authorised and Meetings cut. They have cut all catering budgets to make savings..</a:t>
            </a:r>
          </a:p>
          <a:p>
            <a:pPr>
              <a:tabLst>
                <a:tab pos="7315200" algn="r"/>
                <a:tab pos="8229600" algn="r"/>
              </a:tabLst>
            </a:pPr>
            <a:r>
              <a:rPr lang="en-GB" sz="2000" dirty="0"/>
              <a:t>We spent £3590 in 2017-8, including £694 from 2016-7, giving £2896 as the ‘real’ amount for the 2017-8 year.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478783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Officer’s Report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Election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160198"/>
              </p:ext>
            </p:extLst>
          </p:nvPr>
        </p:nvGraphicFramePr>
        <p:xfrm>
          <a:off x="611188" y="1628775"/>
          <a:ext cx="7705725" cy="47910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77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89">
                <a:tc>
                  <a:txBody>
                    <a:bodyPr/>
                    <a:lstStyle/>
                    <a:p>
                      <a:r>
                        <a:rPr lang="en-GB" sz="1800" b="0" i="0" baseline="0" dirty="0">
                          <a:solidFill>
                            <a:srgbClr val="006941"/>
                          </a:solidFill>
                        </a:rPr>
                        <a:t>Chairman / Email Co-ordinator</a:t>
                      </a: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i="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9">
                <a:tc>
                  <a:txBody>
                    <a:bodyPr/>
                    <a:lstStyle/>
                    <a:p>
                      <a:r>
                        <a:rPr lang="en-GB" sz="1800" b="0" i="0" baseline="0" dirty="0">
                          <a:solidFill>
                            <a:srgbClr val="006941"/>
                          </a:solidFill>
                        </a:rPr>
                        <a:t>Secretary / Email Co-ordinator</a:t>
                      </a: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i="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9">
                <a:tc>
                  <a:txBody>
                    <a:bodyPr/>
                    <a:lstStyle/>
                    <a:p>
                      <a:r>
                        <a:rPr lang="en-GB" sz="1800" b="0" i="0" baseline="0" dirty="0">
                          <a:solidFill>
                            <a:srgbClr val="006941"/>
                          </a:solidFill>
                        </a:rPr>
                        <a:t>T</a:t>
                      </a:r>
                      <a:r>
                        <a:rPr lang="en-GB" sz="1800" b="0" i="0" kern="1200" baseline="0" dirty="0">
                          <a:solidFill>
                            <a:srgbClr val="006941"/>
                          </a:solidFill>
                          <a:latin typeface="+mn-lt"/>
                          <a:ea typeface="+mn-ea"/>
                          <a:cs typeface="+mn-cs"/>
                        </a:rPr>
                        <a:t>reas</a:t>
                      </a:r>
                      <a:r>
                        <a:rPr lang="en-GB" sz="1800" b="0" i="0" baseline="0" dirty="0">
                          <a:solidFill>
                            <a:srgbClr val="006941"/>
                          </a:solidFill>
                        </a:rPr>
                        <a:t>urer</a:t>
                      </a: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i="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i="0" kern="1200" baseline="0" dirty="0">
                          <a:solidFill>
                            <a:srgbClr val="006941"/>
                          </a:solidFill>
                          <a:latin typeface="+mn-lt"/>
                          <a:ea typeface="+mn-ea"/>
                          <a:cs typeface="+mn-cs"/>
                        </a:rPr>
                        <a:t>Webmaster</a:t>
                      </a: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0" i="0" kern="1200" baseline="0" dirty="0">
                        <a:solidFill>
                          <a:srgbClr val="00694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21">
                <a:tc>
                  <a:txBody>
                    <a:bodyPr/>
                    <a:lstStyle/>
                    <a:p>
                      <a:r>
                        <a:rPr lang="en-GB" sz="1800" b="0" i="0" baseline="0" dirty="0">
                          <a:solidFill>
                            <a:srgbClr val="006941"/>
                          </a:solidFill>
                        </a:rPr>
                        <a:t>Events Coordinator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baseline="0" dirty="0">
                          <a:solidFill>
                            <a:srgbClr val="006941"/>
                          </a:solidFill>
                        </a:rPr>
                        <a:t>Education Liaison Officer</a:t>
                      </a:r>
                    </a:p>
                    <a:p>
                      <a:r>
                        <a:rPr lang="en-GB" sz="1800" b="0" i="0" baseline="0" dirty="0">
                          <a:solidFill>
                            <a:srgbClr val="006941"/>
                          </a:solidFill>
                        </a:rPr>
                        <a:t>Membership Secretary</a:t>
                      </a: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i="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65">
                <a:tc>
                  <a:txBody>
                    <a:bodyPr/>
                    <a:lstStyle/>
                    <a:p>
                      <a:r>
                        <a:rPr lang="en-GB" sz="1800" b="0" i="0" baseline="0" dirty="0">
                          <a:solidFill>
                            <a:srgbClr val="006941"/>
                          </a:solidFill>
                        </a:rPr>
                        <a:t>Committee member / Project Management</a:t>
                      </a: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i="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9">
                <a:tc>
                  <a:txBody>
                    <a:bodyPr/>
                    <a:lstStyle/>
                    <a:p>
                      <a:r>
                        <a:rPr lang="en-GB" sz="1800" b="0" i="0" baseline="0" dirty="0">
                          <a:solidFill>
                            <a:srgbClr val="006941"/>
                          </a:solidFill>
                        </a:rPr>
                        <a:t>Committee Member / Social Media</a:t>
                      </a: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i="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9">
                <a:tc>
                  <a:txBody>
                    <a:bodyPr/>
                    <a:lstStyle/>
                    <a:p>
                      <a:r>
                        <a:rPr lang="en-GB" sz="1800" b="0" i="0" baseline="0" dirty="0">
                          <a:solidFill>
                            <a:srgbClr val="006941"/>
                          </a:solidFill>
                        </a:rPr>
                        <a:t>Committee member / Schools Project</a:t>
                      </a: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i="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165">
                <a:tc>
                  <a:txBody>
                    <a:bodyPr/>
                    <a:lstStyle/>
                    <a:p>
                      <a:r>
                        <a:rPr lang="en-GB" sz="1800" b="0" i="0" baseline="0" dirty="0">
                          <a:solidFill>
                            <a:srgbClr val="006941"/>
                          </a:solidFill>
                        </a:rPr>
                        <a:t>Committee member / Shadowing Treasurer </a:t>
                      </a: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i="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89">
                <a:tc>
                  <a:txBody>
                    <a:bodyPr/>
                    <a:lstStyle/>
                    <a:p>
                      <a:r>
                        <a:rPr lang="en-GB" sz="1800" b="0" i="0" baseline="0" dirty="0">
                          <a:solidFill>
                            <a:srgbClr val="006941"/>
                          </a:solidFill>
                        </a:rPr>
                        <a:t>YPG Committee member</a:t>
                      </a: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0" i="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50" marR="91450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A.O.B.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GB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Branch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2800" dirty="0">
                <a:cs typeface="Arial" pitchFamily="34" charset="0"/>
              </a:rPr>
              <a:t>BCS Bedford Branch has about 870 members registered, about 400 are based in the Bedford area and another 360 in Hertfordshire, Cambridgeshire and Northamptonshire.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sz="1400" dirty="0">
              <a:cs typeface="Arial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2800" dirty="0">
                <a:cs typeface="Arial" pitchFamily="34" charset="0"/>
              </a:rPr>
              <a:t>The branch aims to promote at a local level the aims of the BCS and to organise events on subjects of interest to the membership. Almost all our events are free and are open to the public.</a:t>
            </a:r>
          </a:p>
          <a:p>
            <a:pPr>
              <a:buFont typeface="Arial" charset="0"/>
              <a:buChar char="•"/>
              <a:defRPr/>
            </a:pPr>
            <a:endParaRPr lang="en-GB" sz="28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Welcome and Introductions</a:t>
            </a:r>
            <a:endParaRPr lang="en-GB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Apologies for absence</a:t>
            </a:r>
            <a:endParaRPr lang="en-GB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Minutes of the previous AGM</a:t>
            </a:r>
            <a:endParaRPr lang="en-GB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Matters arising from the minutes</a:t>
            </a:r>
            <a:endParaRPr lang="en-GB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Chair’s report</a:t>
            </a:r>
            <a:endParaRPr lang="en-GB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Treasurer’s report</a:t>
            </a:r>
            <a:endParaRPr lang="en-GB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Reports from Officers on the Committee</a:t>
            </a:r>
            <a:endParaRPr lang="en-GB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Election of Chair, Treasurer, Officers and committee members</a:t>
            </a:r>
            <a:endParaRPr lang="en-GB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Any other business</a:t>
            </a:r>
            <a:endParaRPr lang="en-GB" sz="2800" dirty="0"/>
          </a:p>
          <a:p>
            <a:pPr marL="0" indent="0">
              <a:buFont typeface="Arial" charset="0"/>
              <a:buNone/>
              <a:defRPr/>
            </a:pPr>
            <a:endParaRPr lang="en-GB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Chair’s report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097906"/>
              </p:ext>
            </p:extLst>
          </p:nvPr>
        </p:nvGraphicFramePr>
        <p:xfrm>
          <a:off x="827584" y="2564904"/>
          <a:ext cx="7559675" cy="2651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126">
                <a:tc>
                  <a:txBody>
                    <a:bodyPr/>
                    <a:lstStyle/>
                    <a:p>
                      <a:r>
                        <a:rPr lang="en-GB" sz="2400" baseline="0" dirty="0">
                          <a:solidFill>
                            <a:srgbClr val="006941"/>
                          </a:solidFill>
                        </a:rPr>
                        <a:t>Technical meetings</a:t>
                      </a: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aseline="0" dirty="0" smtClean="0">
                          <a:solidFill>
                            <a:srgbClr val="006941"/>
                          </a:solidFill>
                        </a:rPr>
                        <a:t>9</a:t>
                      </a:r>
                      <a:endParaRPr lang="en-GB" sz="24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>
                          <a:solidFill>
                            <a:srgbClr val="006941"/>
                          </a:solidFill>
                        </a:rPr>
                        <a:t>Student Chapter meetings</a:t>
                      </a: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aseline="0" dirty="0" smtClean="0">
                          <a:solidFill>
                            <a:srgbClr val="006941"/>
                          </a:solidFill>
                        </a:rPr>
                        <a:t>15</a:t>
                      </a:r>
                      <a:endParaRPr lang="en-GB" sz="24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83">
                <a:tc>
                  <a:txBody>
                    <a:bodyPr/>
                    <a:lstStyle/>
                    <a:p>
                      <a:r>
                        <a:rPr lang="en-GB" sz="2400" baseline="0" dirty="0">
                          <a:solidFill>
                            <a:srgbClr val="006941"/>
                          </a:solidFill>
                        </a:rPr>
                        <a:t>University induction talks</a:t>
                      </a: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aseline="0" dirty="0">
                          <a:solidFill>
                            <a:srgbClr val="006941"/>
                          </a:solidFill>
                        </a:rPr>
                        <a:t>1</a:t>
                      </a: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83">
                <a:tc>
                  <a:txBody>
                    <a:bodyPr/>
                    <a:lstStyle/>
                    <a:p>
                      <a:r>
                        <a:rPr lang="en-GB" sz="2400" baseline="0" dirty="0">
                          <a:solidFill>
                            <a:srgbClr val="006941"/>
                          </a:solidFill>
                        </a:rPr>
                        <a:t>Family Day</a:t>
                      </a: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aseline="0" dirty="0">
                          <a:solidFill>
                            <a:srgbClr val="006941"/>
                          </a:solidFill>
                        </a:rPr>
                        <a:t>1</a:t>
                      </a: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793">
                <a:tc>
                  <a:txBody>
                    <a:bodyPr/>
                    <a:lstStyle/>
                    <a:p>
                      <a:r>
                        <a:rPr lang="en-GB" sz="2400" baseline="0" dirty="0">
                          <a:solidFill>
                            <a:srgbClr val="006941"/>
                          </a:solidFill>
                        </a:rPr>
                        <a:t>School Competition Launch and Prize Presentation</a:t>
                      </a: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aseline="0" dirty="0">
                          <a:solidFill>
                            <a:srgbClr val="006941"/>
                          </a:solidFill>
                        </a:rPr>
                        <a:t>1</a:t>
                      </a: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Meetings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102944"/>
              </p:ext>
            </p:extLst>
          </p:nvPr>
        </p:nvGraphicFramePr>
        <p:xfrm>
          <a:off x="287635" y="1700808"/>
          <a:ext cx="8712968" cy="4845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12/09/17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Scratch: programming language for 5 years old and beyond (Inc</a:t>
                      </a:r>
                      <a:r>
                        <a:rPr lang="en-GB" sz="1800" baseline="0" dirty="0">
                          <a:solidFill>
                            <a:srgbClr val="006941"/>
                          </a:solidFill>
                        </a:rPr>
                        <a:t>. Branch AGM) </a:t>
                      </a: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26/09/17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The Kata of Change - How to Flow with the Unknown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5/12/17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Digital Aviation - e-enabled Aircraft and Implications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6/02/18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"User Friendliness - ‘P’ soup"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22/02/18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GDPR: Of course you are ready (collaboration with Bedfordshire Police regional cyber trust group)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21/03/18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High Performance Computing in Cranfield University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18/04/18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Demystifying data - What truly is big data, IoT, the cloud and being "data driven"?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22/05/18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Changing Security Behaviours – From Knowing to Doing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26/06/18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IOT Update including Smart Metering, Smart Cities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12/0718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BCS Bedford Challenge School Competition Prize Award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49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22/07/18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>
                          <a:solidFill>
                            <a:srgbClr val="006941"/>
                          </a:solidFill>
                        </a:rPr>
                        <a:t>Bletchley Park - The National Museum of Computing - Family Day</a:t>
                      </a: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61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3059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/>
              <a:t>Uni</a:t>
            </a:r>
            <a:r>
              <a:rPr lang="en-GB" sz="3600" dirty="0"/>
              <a:t> of Bedfordshire Students Chapter</a:t>
            </a:r>
            <a:endParaRPr lang="en-GB" alt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181085"/>
              </p:ext>
            </p:extLst>
          </p:nvPr>
        </p:nvGraphicFramePr>
        <p:xfrm>
          <a:off x="179512" y="1484784"/>
          <a:ext cx="8712968" cy="5302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26/09/17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Introduction to the Beds Comp SU Society / BCS Student Chapter 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11/10/17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Welcome to the Beds Computing Society - Introductory Games Night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887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18/10/17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TUI job opportunities 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3362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25/10/17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Student Visit to TUI’s Luton HQ 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22/11/17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>
                          <a:solidFill>
                            <a:srgbClr val="006941"/>
                          </a:solidFill>
                        </a:rPr>
                        <a:t>TUI </a:t>
                      </a:r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Hackathon 2.0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6858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22/11/17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Talk on Making a Career in Software Development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6864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2/12/17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Penetration Testing 101 Boot Camp 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13/12/17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FAST LANE Programming Workshop 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16/12/17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err="1" smtClean="0">
                          <a:solidFill>
                            <a:srgbClr val="006941"/>
                          </a:solidFill>
                        </a:rPr>
                        <a:t>Pentesting</a:t>
                      </a:r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 Boot Camp 2.0 (Competition)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3797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8/01/18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My First Year Since Graduating in IT Security 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689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24/01/17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Programming Workshop - Learn Rapid Application Development from Scratch with Sparta Global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87107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10/04/18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IBM </a:t>
                      </a:r>
                      <a:r>
                        <a:rPr lang="en-GB" sz="1800" baseline="0" dirty="0" err="1" smtClean="0">
                          <a:solidFill>
                            <a:srgbClr val="006941"/>
                          </a:solidFill>
                        </a:rPr>
                        <a:t>Blockchain</a:t>
                      </a:r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 Workshop 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4557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25/05/18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aseline="0" dirty="0" smtClean="0">
                          <a:solidFill>
                            <a:srgbClr val="006941"/>
                          </a:solidFill>
                        </a:rPr>
                        <a:t>Robotics Showcase of Year 2 (Computer Science and Robotics) Student Projects </a:t>
                      </a:r>
                      <a:endParaRPr lang="en-GB" sz="1800" baseline="0" dirty="0">
                        <a:solidFill>
                          <a:srgbClr val="006941"/>
                        </a:solidFill>
                      </a:endParaRPr>
                    </a:p>
                  </a:txBody>
                  <a:tcPr marL="91426" marR="91426" marT="45687" marB="45687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047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3089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Student Prizes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726789"/>
              </p:ext>
            </p:extLst>
          </p:nvPr>
        </p:nvGraphicFramePr>
        <p:xfrm>
          <a:off x="395536" y="2132856"/>
          <a:ext cx="8363272" cy="304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71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solidFill>
                            <a:srgbClr val="006941"/>
                          </a:solidFill>
                          <a:effectLst/>
                          <a:latin typeface="+mn-lt"/>
                        </a:rPr>
                        <a:t>University of Buckingham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Alastair Cota</a:t>
                      </a:r>
                      <a:endParaRPr lang="en-GB" sz="2000" baseline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solidFill>
                            <a:srgbClr val="006941"/>
                          </a:solidFill>
                          <a:effectLst/>
                          <a:latin typeface="+mn-lt"/>
                        </a:rPr>
                        <a:t>Best Performing Graduate in Applied Computing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aseline="0">
                          <a:solidFill>
                            <a:srgbClr val="006941"/>
                          </a:solidFill>
                          <a:effectLst/>
                          <a:latin typeface="+mn-lt"/>
                        </a:rPr>
                        <a:t>Open University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Joseph Benjamin Cooper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aseline="0" dirty="0" smtClean="0">
                          <a:solidFill>
                            <a:srgbClr val="006941"/>
                          </a:solidFill>
                          <a:effectLst/>
                          <a:latin typeface="+mn-lt"/>
                        </a:rPr>
                        <a:t>Best </a:t>
                      </a:r>
                      <a:r>
                        <a:rPr lang="en-GB" sz="2000" baseline="0" dirty="0">
                          <a:solidFill>
                            <a:srgbClr val="006941"/>
                          </a:solidFill>
                          <a:effectLst/>
                          <a:latin typeface="+mn-lt"/>
                        </a:rPr>
                        <a:t>project for The Computing and IT Project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solidFill>
                            <a:srgbClr val="006941"/>
                          </a:solidFill>
                          <a:effectLst/>
                          <a:latin typeface="+mn-lt"/>
                        </a:rPr>
                        <a:t>Cranfield University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Alice Michel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aseline="0" dirty="0" smtClean="0">
                          <a:solidFill>
                            <a:srgbClr val="006941"/>
                          </a:solidFill>
                          <a:effectLst/>
                          <a:latin typeface="+mn-lt"/>
                        </a:rPr>
                        <a:t>Best </a:t>
                      </a:r>
                      <a:r>
                        <a:rPr lang="en-GB" sz="2000" baseline="0" dirty="0">
                          <a:solidFill>
                            <a:srgbClr val="006941"/>
                          </a:solidFill>
                          <a:effectLst/>
                          <a:latin typeface="+mn-lt"/>
                        </a:rPr>
                        <a:t>Performing student in Management and Information Systems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solidFill>
                            <a:srgbClr val="006941"/>
                          </a:solidFill>
                          <a:effectLst/>
                          <a:latin typeface="+mn-lt"/>
                        </a:rPr>
                        <a:t>University of Bedfordshire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Justyna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Kurczaba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aseline="0" dirty="0" smtClean="0">
                          <a:solidFill>
                            <a:srgbClr val="006941"/>
                          </a:solidFill>
                          <a:effectLst/>
                          <a:latin typeface="+mn-lt"/>
                        </a:rPr>
                        <a:t>Best </a:t>
                      </a:r>
                      <a:r>
                        <a:rPr lang="en-GB" sz="2000" baseline="0" dirty="0">
                          <a:solidFill>
                            <a:srgbClr val="006941"/>
                          </a:solidFill>
                          <a:effectLst/>
                          <a:latin typeface="+mn-lt"/>
                        </a:rPr>
                        <a:t>Performing Year 1 student in Computing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404664"/>
            <a:ext cx="7920880" cy="800102"/>
          </a:xfrm>
        </p:spPr>
        <p:txBody>
          <a:bodyPr/>
          <a:lstStyle/>
          <a:p>
            <a:r>
              <a:rPr lang="en-GB" sz="2800" dirty="0"/>
              <a:t>BCS Bedford </a:t>
            </a:r>
            <a:r>
              <a:rPr lang="en-GB" sz="2800" dirty="0" smtClean="0"/>
              <a:t>Challenge Schools </a:t>
            </a:r>
            <a:r>
              <a:rPr lang="en-GB" sz="2800" dirty="0"/>
              <a:t>Competition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6" b="18401"/>
          <a:stretch/>
        </p:blipFill>
        <p:spPr>
          <a:xfrm>
            <a:off x="611560" y="2851202"/>
            <a:ext cx="7992888" cy="384514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1"/>
          <a:stretch/>
        </p:blipFill>
        <p:spPr>
          <a:xfrm>
            <a:off x="5504655" y="1896848"/>
            <a:ext cx="3472015" cy="2596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8" y="1916832"/>
            <a:ext cx="3513407" cy="2327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94104"/>
            <a:ext cx="2423971" cy="1605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7" r="9333" b="7399"/>
          <a:stretch/>
        </p:blipFill>
        <p:spPr>
          <a:xfrm>
            <a:off x="6444208" y="1096746"/>
            <a:ext cx="2333081" cy="12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149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Engagement</a:t>
            </a: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338138" y="1276350"/>
            <a:ext cx="4284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694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694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694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u="sng" dirty="0">
                <a:solidFill>
                  <a:srgbClr val="C00000"/>
                </a:solidFill>
              </a:rPr>
              <a:t>Members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LinkedIn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Members Survey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Membership data analysis</a:t>
            </a:r>
          </a:p>
        </p:txBody>
      </p:sp>
      <p:pic>
        <p:nvPicPr>
          <p:cNvPr id="819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5175250"/>
            <a:ext cx="1509713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4673600" y="1196975"/>
            <a:ext cx="4284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694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694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694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u="sng">
                <a:solidFill>
                  <a:schemeClr val="tx2"/>
                </a:solidFill>
              </a:rPr>
              <a:t>Partners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Bedford College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BCS neighbour branches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IET Bedfordshire &amp; Hertfordshire branch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FSB North Bucks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Computing At School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Open University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Cranfield University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University of Buckingham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University of Bedfordshire</a:t>
            </a:r>
            <a:endParaRPr lang="en-GB" altLang="en-US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395288" y="3789363"/>
            <a:ext cx="356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694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694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694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694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 b="1" u="sng" dirty="0">
                <a:solidFill>
                  <a:srgbClr val="7030A0"/>
                </a:solidFill>
              </a:rPr>
              <a:t>Community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Businesses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Business support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Media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Schools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28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728</Words>
  <Application>Microsoft Office PowerPoint</Application>
  <PresentationFormat>On-screen Show (4:3)</PresentationFormat>
  <Paragraphs>184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The Branch</vt:lpstr>
      <vt:lpstr>Agenda</vt:lpstr>
      <vt:lpstr>Chair’s report</vt:lpstr>
      <vt:lpstr>Meetings</vt:lpstr>
      <vt:lpstr>Uni of Bedfordshire Students Chapter</vt:lpstr>
      <vt:lpstr>Student Prizes</vt:lpstr>
      <vt:lpstr>BCS Bedford Challenge Schools Competition</vt:lpstr>
      <vt:lpstr>Engagement</vt:lpstr>
      <vt:lpstr>Treasurer’s Report Dr Richard Maddison</vt:lpstr>
      <vt:lpstr>Outturn, Accounts</vt:lpstr>
      <vt:lpstr>2018-9 Bid</vt:lpstr>
      <vt:lpstr>Officer’s Report</vt:lpstr>
      <vt:lpstr>Election Results</vt:lpstr>
      <vt:lpstr>A.O.B.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Groups Warmup Slideset</dc:title>
  <dc:creator>Tony Davey</dc:creator>
  <cp:lastModifiedBy>Ip-Shing Fan</cp:lastModifiedBy>
  <cp:revision>209</cp:revision>
  <dcterms:created xsi:type="dcterms:W3CDTF">2012-09-15T13:23:17Z</dcterms:created>
  <dcterms:modified xsi:type="dcterms:W3CDTF">2018-09-19T09:26:52Z</dcterms:modified>
</cp:coreProperties>
</file>